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8" r:id="rId6"/>
    <p:sldId id="261" r:id="rId7"/>
    <p:sldId id="262" r:id="rId8"/>
    <p:sldId id="300" r:id="rId9"/>
    <p:sldId id="333" r:id="rId10"/>
    <p:sldId id="321" r:id="rId11"/>
    <p:sldId id="329" r:id="rId12"/>
    <p:sldId id="327" r:id="rId13"/>
    <p:sldId id="334" r:id="rId14"/>
    <p:sldId id="331" r:id="rId15"/>
    <p:sldId id="337" r:id="rId16"/>
    <p:sldId id="336" r:id="rId17"/>
    <p:sldId id="317" r:id="rId18"/>
    <p:sldId id="335" r:id="rId19"/>
    <p:sldId id="320" r:id="rId20"/>
    <p:sldId id="332" r:id="rId21"/>
    <p:sldId id="297" r:id="rId22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DF"/>
    <a:srgbClr val="8E9BAA"/>
    <a:srgbClr val="E4E9EF"/>
    <a:srgbClr val="3D576A"/>
    <a:srgbClr val="3A4252"/>
    <a:srgbClr val="9FA2A5"/>
    <a:srgbClr val="7E9EC7"/>
    <a:srgbClr val="81A0C1"/>
    <a:srgbClr val="BFBFBF"/>
    <a:srgbClr val="575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4" d="100"/>
          <a:sy n="174" d="100"/>
        </p:scale>
        <p:origin x="677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296" y="51495"/>
            <a:ext cx="1187450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E4E9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D7DEE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E4E9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D7DEE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D7DEE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3A4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06031"/>
            <a:ext cx="5760085" cy="2934335"/>
          </a:xfrm>
          <a:custGeom>
            <a:avLst/>
            <a:gdLst/>
            <a:ahLst/>
            <a:cxnLst/>
            <a:rect l="l" t="t" r="r" b="b"/>
            <a:pathLst>
              <a:path w="5760085" h="2934335">
                <a:moveTo>
                  <a:pt x="0" y="2933992"/>
                </a:moveTo>
                <a:lnTo>
                  <a:pt x="5759996" y="2933992"/>
                </a:lnTo>
                <a:lnTo>
                  <a:pt x="5759996" y="0"/>
                </a:lnTo>
                <a:lnTo>
                  <a:pt x="0" y="0"/>
                </a:lnTo>
                <a:lnTo>
                  <a:pt x="0" y="2933992"/>
                </a:lnTo>
                <a:close/>
              </a:path>
            </a:pathLst>
          </a:custGeom>
          <a:solidFill>
            <a:srgbClr val="3A4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5"/>
            <a:ext cx="5760085" cy="306070"/>
          </a:xfrm>
          <a:custGeom>
            <a:avLst/>
            <a:gdLst/>
            <a:ahLst/>
            <a:cxnLst/>
            <a:rect l="l" t="t" r="r" b="b"/>
            <a:pathLst>
              <a:path w="5760085" h="306070">
                <a:moveTo>
                  <a:pt x="5759996" y="0"/>
                </a:moveTo>
                <a:lnTo>
                  <a:pt x="0" y="0"/>
                </a:lnTo>
                <a:lnTo>
                  <a:pt x="0" y="306006"/>
                </a:lnTo>
                <a:lnTo>
                  <a:pt x="5759996" y="306006"/>
                </a:lnTo>
                <a:lnTo>
                  <a:pt x="5759996" y="0"/>
                </a:lnTo>
                <a:close/>
              </a:path>
            </a:pathLst>
          </a:custGeom>
          <a:solidFill>
            <a:srgbClr val="2D34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296" y="51495"/>
            <a:ext cx="2305050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243" y="918384"/>
            <a:ext cx="5109845" cy="153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E4E9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9282"/>
            <a:ext cx="5765800" cy="1728470"/>
            <a:chOff x="11748" y="129184"/>
            <a:chExt cx="5748438" cy="1728470"/>
          </a:xfrm>
        </p:grpSpPr>
        <p:sp>
          <p:nvSpPr>
            <p:cNvPr id="3" name="object 3"/>
            <p:cNvSpPr/>
            <p:nvPr/>
          </p:nvSpPr>
          <p:spPr>
            <a:xfrm>
              <a:off x="11748" y="129184"/>
              <a:ext cx="1054100" cy="1728470"/>
            </a:xfrm>
            <a:custGeom>
              <a:avLst/>
              <a:gdLst/>
              <a:ahLst/>
              <a:cxnLst/>
              <a:rect l="l" t="t" r="r" b="b"/>
              <a:pathLst>
                <a:path w="368935" h="1728470">
                  <a:moveTo>
                    <a:pt x="368693" y="0"/>
                  </a:moveTo>
                  <a:lnTo>
                    <a:pt x="0" y="0"/>
                  </a:lnTo>
                  <a:lnTo>
                    <a:pt x="0" y="1728012"/>
                  </a:lnTo>
                  <a:lnTo>
                    <a:pt x="368693" y="1728012"/>
                  </a:lnTo>
                  <a:lnTo>
                    <a:pt x="368693" y="0"/>
                  </a:lnTo>
                  <a:close/>
                </a:path>
              </a:pathLst>
            </a:custGeom>
            <a:solidFill>
              <a:srgbClr val="C0D0DF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rgbClr val="3A425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65848" y="129184"/>
              <a:ext cx="4694338" cy="1728470"/>
            </a:xfrm>
            <a:custGeom>
              <a:avLst/>
              <a:gdLst/>
              <a:ahLst/>
              <a:cxnLst/>
              <a:rect l="l" t="t" r="r" b="b"/>
              <a:pathLst>
                <a:path w="5356860" h="1728470">
                  <a:moveTo>
                    <a:pt x="0" y="1728012"/>
                  </a:moveTo>
                  <a:lnTo>
                    <a:pt x="5356631" y="1728012"/>
                  </a:lnTo>
                  <a:lnTo>
                    <a:pt x="5356631" y="0"/>
                  </a:lnTo>
                  <a:lnTo>
                    <a:pt x="0" y="0"/>
                  </a:lnTo>
                  <a:lnTo>
                    <a:pt x="0" y="1728012"/>
                  </a:lnTo>
                  <a:close/>
                </a:path>
              </a:pathLst>
            </a:custGeom>
            <a:solidFill>
              <a:srgbClr val="87C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70000" y="479425"/>
            <a:ext cx="449580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1700" b="1" dirty="0">
                <a:solidFill>
                  <a:srgbClr val="434B5E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Modeling and Simulation of a Martian Rover</a:t>
            </a:r>
            <a:endParaRPr lang="en-US" sz="1700" b="1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186" y="2084239"/>
            <a:ext cx="3668714" cy="784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900" b="1" dirty="0">
                <a:solidFill>
                  <a:srgbClr val="81A0C1"/>
                </a:solidFill>
                <a:latin typeface="Calibri"/>
                <a:cs typeface="Calibri"/>
              </a:rPr>
              <a:t>Submitted</a:t>
            </a:r>
            <a:r>
              <a:rPr sz="900" b="1" spc="80" dirty="0">
                <a:solidFill>
                  <a:srgbClr val="81A0C1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81A0C1"/>
                </a:solidFill>
                <a:latin typeface="Calibri"/>
                <a:cs typeface="Calibri"/>
              </a:rPr>
              <a:t>by:</a:t>
            </a:r>
            <a:r>
              <a:rPr lang="en-US" sz="900" b="1" dirty="0">
                <a:solidFill>
                  <a:srgbClr val="81A0C1"/>
                </a:solidFill>
                <a:latin typeface="Calibri"/>
                <a:cs typeface="Calibri"/>
              </a:rPr>
              <a:t> </a:t>
            </a:r>
            <a:r>
              <a:rPr lang="en-US" sz="900" spc="-50" dirty="0">
                <a:solidFill>
                  <a:srgbClr val="C0D0DF"/>
                </a:solidFill>
                <a:latin typeface="Arial"/>
                <a:cs typeface="Arial"/>
              </a:rPr>
              <a:t>Sandip</a:t>
            </a:r>
            <a:r>
              <a:rPr lang="en-US" sz="900" spc="30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spc="-55" dirty="0">
                <a:solidFill>
                  <a:srgbClr val="C0D0DF"/>
                </a:solidFill>
                <a:latin typeface="Arial"/>
                <a:cs typeface="Arial"/>
              </a:rPr>
              <a:t>Sharan</a:t>
            </a:r>
            <a:r>
              <a:rPr lang="en-US" sz="900" spc="30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spc="-25" dirty="0">
                <a:solidFill>
                  <a:srgbClr val="C0D0DF"/>
                </a:solidFill>
                <a:latin typeface="Arial"/>
                <a:cs typeface="Arial"/>
              </a:rPr>
              <a:t>Senthil</a:t>
            </a:r>
            <a:r>
              <a:rPr lang="en-US" sz="900" spc="30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spc="-30" dirty="0">
                <a:solidFill>
                  <a:srgbClr val="C0D0DF"/>
                </a:solidFill>
                <a:latin typeface="Arial"/>
                <a:cs typeface="Arial"/>
              </a:rPr>
              <a:t>Kumar  (119340196)</a:t>
            </a:r>
            <a:endParaRPr lang="en-US" sz="900" spc="-30" dirty="0">
              <a:latin typeface="Arial"/>
              <a:cs typeface="Arial"/>
            </a:endParaRPr>
          </a:p>
          <a:p>
            <a:pPr marL="12700">
              <a:spcBef>
                <a:spcPts val="95"/>
              </a:spcBef>
            </a:pPr>
            <a:r>
              <a:rPr lang="en-US" sz="900" spc="-30" dirty="0">
                <a:solidFill>
                  <a:srgbClr val="C0D0DF"/>
                </a:solidFill>
                <a:latin typeface="Arial"/>
                <a:cs typeface="Arial"/>
              </a:rPr>
              <a:t>                         </a:t>
            </a:r>
            <a:r>
              <a:rPr lang="en-US" sz="900" dirty="0">
                <a:solidFill>
                  <a:srgbClr val="C0D0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Jayasuriya Suresh (118509426 )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sz="900" b="1" dirty="0">
                <a:solidFill>
                  <a:srgbClr val="81A0C1"/>
                </a:solidFill>
                <a:latin typeface="Calibri"/>
                <a:cs typeface="Calibri"/>
              </a:rPr>
              <a:t>Institute         :</a:t>
            </a:r>
            <a:r>
              <a:rPr lang="en-US" sz="900" b="1" spc="190" dirty="0">
                <a:solidFill>
                  <a:srgbClr val="81A0C1"/>
                </a:solidFill>
                <a:latin typeface="Calibri"/>
                <a:cs typeface="Calibri"/>
              </a:rPr>
              <a:t> </a:t>
            </a:r>
            <a:r>
              <a:rPr lang="en-US" sz="900" spc="-20" dirty="0">
                <a:solidFill>
                  <a:srgbClr val="C0D0DF"/>
                </a:solidFill>
                <a:latin typeface="Arial"/>
                <a:cs typeface="Arial"/>
              </a:rPr>
              <a:t>University</a:t>
            </a:r>
            <a:r>
              <a:rPr lang="en-US" sz="900" spc="40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rgbClr val="C0D0DF"/>
                </a:solidFill>
                <a:latin typeface="Arial"/>
                <a:cs typeface="Arial"/>
              </a:rPr>
              <a:t>of</a:t>
            </a:r>
            <a:r>
              <a:rPr lang="en-US" sz="900" spc="45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spc="-25" dirty="0">
                <a:solidFill>
                  <a:srgbClr val="C0D0DF"/>
                </a:solidFill>
                <a:latin typeface="Arial"/>
                <a:cs typeface="Arial"/>
              </a:rPr>
              <a:t>Maryland-</a:t>
            </a:r>
            <a:r>
              <a:rPr lang="en-US" sz="900" spc="-35" dirty="0">
                <a:solidFill>
                  <a:srgbClr val="C0D0DF"/>
                </a:solidFill>
                <a:latin typeface="Arial"/>
                <a:cs typeface="Arial"/>
              </a:rPr>
              <a:t>College</a:t>
            </a:r>
            <a:r>
              <a:rPr lang="en-US" sz="900" spc="40" dirty="0">
                <a:solidFill>
                  <a:srgbClr val="C0D0DF"/>
                </a:solidFill>
                <a:latin typeface="Arial"/>
                <a:cs typeface="Arial"/>
              </a:rPr>
              <a:t> </a:t>
            </a:r>
            <a:r>
              <a:rPr lang="en-US" sz="900" spc="-20" dirty="0">
                <a:solidFill>
                  <a:srgbClr val="C0D0DF"/>
                </a:solidFill>
                <a:latin typeface="Arial"/>
                <a:cs typeface="Arial"/>
              </a:rPr>
              <a:t>Park</a:t>
            </a:r>
            <a:endParaRPr lang="en-US"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900" b="1" dirty="0">
                <a:solidFill>
                  <a:srgbClr val="81A0C1"/>
                </a:solidFill>
                <a:latin typeface="Calibri"/>
                <a:cs typeface="Calibri"/>
              </a:rPr>
              <a:t>Course</a:t>
            </a:r>
            <a:r>
              <a:rPr lang="en-US" sz="900" b="1" dirty="0">
                <a:solidFill>
                  <a:srgbClr val="81A0C1"/>
                </a:solidFill>
                <a:latin typeface="Calibri"/>
                <a:cs typeface="Calibri"/>
              </a:rPr>
              <a:t>            </a:t>
            </a:r>
            <a:r>
              <a:rPr sz="900" b="1" dirty="0">
                <a:solidFill>
                  <a:srgbClr val="81A0C1"/>
                </a:solidFill>
                <a:latin typeface="Calibri"/>
                <a:cs typeface="Calibri"/>
              </a:rPr>
              <a:t>:</a:t>
            </a:r>
            <a:r>
              <a:rPr lang="en-US" sz="900" b="1" dirty="0">
                <a:solidFill>
                  <a:srgbClr val="81A0C1"/>
                </a:solidFill>
                <a:latin typeface="Calibri"/>
                <a:cs typeface="Calibri"/>
              </a:rPr>
              <a:t>  ENPM – 662 </a:t>
            </a:r>
            <a:r>
              <a:rPr lang="en-US" sz="900" dirty="0">
                <a:solidFill>
                  <a:srgbClr val="C0D0DF"/>
                </a:solidFill>
                <a:latin typeface="Calibri"/>
                <a:cs typeface="Calibri"/>
              </a:rPr>
              <a:t>Introduction of Robot Modeling(Project -2)</a:t>
            </a:r>
            <a:endParaRPr sz="900" dirty="0">
              <a:solidFill>
                <a:srgbClr val="C0D0D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9F32DCA-61EA-9E9C-054D-0DD945C644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79425"/>
            <a:ext cx="860425" cy="8604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SCREENSHOTS OF CAD MODEL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5E760-3765-4AE6-187A-5EEFA777D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47"/>
          <a:stretch/>
        </p:blipFill>
        <p:spPr>
          <a:xfrm>
            <a:off x="444500" y="469290"/>
            <a:ext cx="1905000" cy="199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49C9A-5DE6-FA8D-E8D7-9325C5FDA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1393825"/>
            <a:ext cx="2087616" cy="1531394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3CDEB74-7998-7E46-499F-A6AE252FC0A1}"/>
              </a:ext>
            </a:extLst>
          </p:cNvPr>
          <p:cNvSpPr txBox="1">
            <a:spLocks/>
          </p:cNvSpPr>
          <p:nvPr/>
        </p:nvSpPr>
        <p:spPr>
          <a:xfrm>
            <a:off x="673100" y="2560075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u="sng" spc="-10" dirty="0"/>
              <a:t>Top View of the Rover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75B4201-031B-AE01-6EFA-1932D648D2A0}"/>
              </a:ext>
            </a:extLst>
          </p:cNvPr>
          <p:cNvSpPr txBox="1">
            <a:spLocks/>
          </p:cNvSpPr>
          <p:nvPr/>
        </p:nvSpPr>
        <p:spPr>
          <a:xfrm>
            <a:off x="3568702" y="936625"/>
            <a:ext cx="175259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u="sng" spc="-10" dirty="0"/>
              <a:t>Bottom View of the Rover</a:t>
            </a:r>
          </a:p>
        </p:txBody>
      </p:sp>
    </p:spTree>
    <p:extLst>
      <p:ext uri="{BB962C8B-B14F-4D97-AF65-F5344CB8AC3E}">
        <p14:creationId xmlns:p14="http://schemas.microsoft.com/office/powerpoint/2010/main" val="3208571245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4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MARS ROVER IN GAZEBO MARTIAN WORLD</a:t>
            </a:r>
            <a:endParaRPr spc="-1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120F21-768B-ECC3-083C-33F52AD62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t="3068"/>
          <a:stretch/>
        </p:blipFill>
        <p:spPr>
          <a:xfrm>
            <a:off x="74205" y="327025"/>
            <a:ext cx="2580095" cy="1643350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1DD440-4E62-00CC-26EF-2DFB6FAD0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t="3068"/>
          <a:stretch/>
        </p:blipFill>
        <p:spPr>
          <a:xfrm>
            <a:off x="2730500" y="1290675"/>
            <a:ext cx="2938455" cy="18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871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59C757-52F7-943A-7519-1ECA97664C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3068"/>
          <a:stretch/>
        </p:blipFill>
        <p:spPr>
          <a:xfrm>
            <a:off x="123901" y="318190"/>
            <a:ext cx="2682800" cy="190316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4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MARS ROVER IN GAZEBO MARTIAN WORLD</a:t>
            </a:r>
            <a:endParaRPr spc="-10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DFA6C3-B4A5-A3EC-1CE9-939BB30B2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1" t="3068" r="26568"/>
          <a:stretch/>
        </p:blipFill>
        <p:spPr>
          <a:xfrm>
            <a:off x="2882900" y="1012825"/>
            <a:ext cx="2759000" cy="21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1426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CD30-2F92-ABDF-2D56-96CFF28A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10" name="WhatsApp-Video-2022-12-05-at-5.04.26-PM">
            <a:hlinkClick r:id="" action="ppaction://media"/>
            <a:extLst>
              <a:ext uri="{FF2B5EF4-FFF2-40B4-BE49-F238E27FC236}">
                <a16:creationId xmlns:a16="http://schemas.microsoft.com/office/drawing/2014/main" id="{3B4AD391-9738-89AA-8A57-DBB1A295F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" y="327025"/>
            <a:ext cx="50292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3976"/>
            <a:ext cx="4957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i="0" dirty="0">
                <a:effectLst/>
                <a:latin typeface="+mj-lt"/>
              </a:rPr>
              <a:t>CHALLENGES FACED </a:t>
            </a:r>
            <a:endParaRPr lang="en-US" spc="4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432323"/>
            <a:ext cx="5257800" cy="20890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iterations of the URDF had to be exported. Earlier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versions of the URDF file when spawned in gazebo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causing the rover to fall apart.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wheels of the rover were vibrating badly when spawned in gazebo. Tuning the PID values using </a:t>
            </a:r>
            <a:r>
              <a:rPr lang="en-US" sz="1100" dirty="0" err="1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rqt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 of ROS resolved the issue.</a:t>
            </a:r>
          </a:p>
          <a:p>
            <a:pPr marL="12700"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When commanding the joints of the arm to a target point on the surface, we found that it did not touch the point. The arm had to be relocated closer to the edge of the rover’s body.</a:t>
            </a:r>
            <a:endParaRPr lang="en-US" sz="11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appropriate controllers for moving the rocker-bogie mechanism of the rover. </a:t>
            </a:r>
          </a:p>
        </p:txBody>
      </p:sp>
    </p:spTree>
    <p:extLst>
      <p:ext uri="{BB962C8B-B14F-4D97-AF65-F5344CB8AC3E}">
        <p14:creationId xmlns:p14="http://schemas.microsoft.com/office/powerpoint/2010/main" val="159111141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3976"/>
            <a:ext cx="4957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i="0" dirty="0">
                <a:effectLst/>
                <a:latin typeface="+mj-lt"/>
              </a:rPr>
              <a:t>RESULTS </a:t>
            </a:r>
            <a:endParaRPr lang="en-US" spc="4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403225"/>
            <a:ext cx="5257800" cy="2725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successfully determine the DH table of the rover.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allowed for the Homogenous Transformation Matrices to be calculated and the overall transformation matrix of the end effector w.r.t to the base of the arm to be found.</a:t>
            </a:r>
            <a:endParaRPr lang="en-US" sz="11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Similarly, the inverse and forward kinematics was calculated using the Transformation matrices.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 and the model kinematics were verified using Peter </a:t>
            </a:r>
            <a:r>
              <a:rPr lang="en-US" sz="1100" dirty="0" err="1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Corke’s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Robotics toolbox.</a:t>
            </a:r>
            <a:endParaRPr lang="en-US" sz="11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of drilling a hole into a Martian surface was successfully executed and simulated in Gazebo, validating the final functionality of the rover.</a:t>
            </a:r>
          </a:p>
        </p:txBody>
      </p:sp>
    </p:spTree>
    <p:extLst>
      <p:ext uri="{BB962C8B-B14F-4D97-AF65-F5344CB8AC3E}">
        <p14:creationId xmlns:p14="http://schemas.microsoft.com/office/powerpoint/2010/main" val="1321925284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3976"/>
            <a:ext cx="4957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i="0" dirty="0">
                <a:effectLst/>
                <a:latin typeface="+mj-lt"/>
              </a:rPr>
              <a:t>CONCLUSION</a:t>
            </a:r>
            <a:endParaRPr spc="4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479425"/>
            <a:ext cx="5181600" cy="19197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a rover in virtual environment was done. A control mechanism was designed and implemented which was successfully implemented in a simulation.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kinematics of the manipulator of the rover was calculated and verified.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meet our fallback goals. However, our ambitions goals were not done. </a:t>
            </a:r>
            <a:endParaRPr lang="en-US" sz="11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has been a great aid in understanding the design and  control of a rover that has been used for Mars exploration currently.</a:t>
            </a:r>
          </a:p>
        </p:txBody>
      </p:sp>
    </p:spTree>
    <p:extLst>
      <p:ext uri="{BB962C8B-B14F-4D97-AF65-F5344CB8AC3E}">
        <p14:creationId xmlns:p14="http://schemas.microsoft.com/office/powerpoint/2010/main" val="763493267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3976"/>
            <a:ext cx="49572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i="0" dirty="0">
                <a:effectLst/>
                <a:latin typeface="+mj-lt"/>
              </a:rPr>
              <a:t>Contributions</a:t>
            </a:r>
            <a:endParaRPr spc="4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479425"/>
            <a:ext cx="6858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b="1" i="0" dirty="0">
                <a:solidFill>
                  <a:srgbClr val="E4E9EF"/>
                </a:solidFill>
                <a:effectLst/>
                <a:latin typeface="Arial" panose="020B0604020202020204" pitchFamily="34" charset="0"/>
              </a:rPr>
              <a:t>SANDIP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C7EED52-B37A-B524-FB78-49A3A1CBC24D}"/>
              </a:ext>
            </a:extLst>
          </p:cNvPr>
          <p:cNvSpPr txBox="1"/>
          <p:nvPr/>
        </p:nvSpPr>
        <p:spPr>
          <a:xfrm>
            <a:off x="4559300" y="479424"/>
            <a:ext cx="9906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</a:rPr>
              <a:t>JAYASURIYA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6E012E9-EF27-93C6-E8BC-F9DB53D2635F}"/>
              </a:ext>
            </a:extLst>
          </p:cNvPr>
          <p:cNvSpPr txBox="1"/>
          <p:nvPr/>
        </p:nvSpPr>
        <p:spPr>
          <a:xfrm>
            <a:off x="2501900" y="481065"/>
            <a:ext cx="9906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100" b="1" i="0" dirty="0">
                <a:solidFill>
                  <a:srgbClr val="E4E9EF"/>
                </a:solidFill>
                <a:effectLst/>
                <a:latin typeface="Arial" panose="020B0604020202020204" pitchFamily="34" charset="0"/>
              </a:rPr>
              <a:t>BOTH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974C569-AF91-FF7F-67E9-F9EC4398DF60}"/>
              </a:ext>
            </a:extLst>
          </p:cNvPr>
          <p:cNvSpPr txBox="1"/>
          <p:nvPr/>
        </p:nvSpPr>
        <p:spPr>
          <a:xfrm>
            <a:off x="283816" y="888844"/>
            <a:ext cx="1905001" cy="1935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joint axes, origin, coordinates and exported it as URDF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Inverse 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 Calculation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Added controllers for the rover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 of navigation camera sensor to the rover 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endParaRPr lang="en-US" sz="10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endParaRPr lang="en-US" sz="10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144E33-5656-4446-9461-9EBD928EC46E}"/>
              </a:ext>
            </a:extLst>
          </p:cNvPr>
          <p:cNvSpPr txBox="1"/>
          <p:nvPr/>
        </p:nvSpPr>
        <p:spPr>
          <a:xfrm>
            <a:off x="2188817" y="860929"/>
            <a:ext cx="1379883" cy="9092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Rover in Gazebo and 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RViz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Debugging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20F0298-CB1E-B7C9-DF43-068B7D2BB753}"/>
              </a:ext>
            </a:extLst>
          </p:cNvPr>
          <p:cNvSpPr txBox="1"/>
          <p:nvPr/>
        </p:nvSpPr>
        <p:spPr>
          <a:xfrm>
            <a:off x="3712817" y="860929"/>
            <a:ext cx="1989483" cy="134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Assembly of the Rover and Robotic Arm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Forward 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 Calculation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PID Tuning for the controllers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4E9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scr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ipt for moving the rover and the arm</a:t>
            </a:r>
            <a:endParaRPr lang="en-US" sz="10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spcAft>
                <a:spcPts val="400"/>
              </a:spcAft>
            </a:pPr>
            <a:endParaRPr lang="en-US" sz="1000" b="0" i="0" dirty="0">
              <a:solidFill>
                <a:srgbClr val="E4E9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AEB0148-FF1E-78E1-6A4F-B0704EC94B0D}"/>
              </a:ext>
            </a:extLst>
          </p:cNvPr>
          <p:cNvSpPr/>
          <p:nvPr/>
        </p:nvSpPr>
        <p:spPr>
          <a:xfrm rot="5400000">
            <a:off x="1125623" y="1559187"/>
            <a:ext cx="1905002" cy="5028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38E79975-5BD0-57AF-A7B0-BD7878B35259}"/>
              </a:ext>
            </a:extLst>
          </p:cNvPr>
          <p:cNvSpPr/>
          <p:nvPr/>
        </p:nvSpPr>
        <p:spPr>
          <a:xfrm rot="5400000">
            <a:off x="2679440" y="1521085"/>
            <a:ext cx="1828799" cy="5028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23312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56" y="403225"/>
            <a:ext cx="5556644" cy="216148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5595" marR="5080" indent="-30353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Rover Model - https://github.com/marsiitr/Mars-Rover</a:t>
            </a:r>
            <a:endParaRPr lang="en-US" sz="1000" dirty="0">
              <a:solidFill>
                <a:srgbClr val="7E9EC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 algn="l" rtl="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Rover Arm-https://github.com/fath25/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AachenRover</a:t>
            </a:r>
            <a:endParaRPr lang="en-US" sz="1000" dirty="0">
              <a:solidFill>
                <a:srgbClr val="7E9EC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 algn="l" rtl="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lang="en-US" sz="1000" dirty="0">
              <a:solidFill>
                <a:srgbClr val="7E9EC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 algn="l" rtl="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Gazebo Environment -https://bitbucket.org/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theconstructcore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curiosity_mars_rover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/master/</a:t>
            </a:r>
            <a:endParaRPr lang="en-US" sz="1000" b="0" i="0" dirty="0">
              <a:solidFill>
                <a:srgbClr val="7E9EC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 algn="l" rtl="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lang="en-US" sz="1000" b="0" i="0" dirty="0">
              <a:solidFill>
                <a:srgbClr val="7E9EC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 algn="l" rtl="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Fendall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Myron &amp; 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Denkins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Pamela &amp; Fisher, Stephen &amp; </a:t>
            </a:r>
            <a:r>
              <a:rPr lang="en-US" sz="1000" b="0" i="0" dirty="0" err="1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Oluseyi</a:t>
            </a:r>
            <a:r>
              <a:rPr lang="en-US" sz="1000" b="0" i="0" dirty="0">
                <a:solidFill>
                  <a:srgbClr val="E4E9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Hakeem &amp; Yarborough, Patrice. (2014). Human Mars Exploration Research Objectives. </a:t>
            </a:r>
          </a:p>
          <a:p>
            <a:pPr marL="12065" marR="5080" algn="l" rtl="0">
              <a:buClr>
                <a:srgbClr val="EBEEF4"/>
              </a:buClr>
              <a:tabLst>
                <a:tab pos="315595" algn="l"/>
                <a:tab pos="316230" algn="l"/>
              </a:tabLst>
            </a:pPr>
            <a:r>
              <a:rPr lang="en-US" sz="1000" dirty="0">
                <a:solidFill>
                  <a:srgbClr val="E4E9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https://www.researchgate.net/publication/259740528_Human_Mars_Exploration_Research_	Objectives</a:t>
            </a:r>
          </a:p>
          <a:p>
            <a:pPr marL="12065" marR="5080" algn="l" rtl="0">
              <a:buClr>
                <a:srgbClr val="EBEEF4"/>
              </a:buClr>
              <a:tabLst>
                <a:tab pos="315595" algn="l"/>
                <a:tab pos="316230" algn="l"/>
              </a:tabLst>
            </a:pPr>
            <a:endParaRPr lang="en-US" sz="1000" dirty="0">
              <a:solidFill>
                <a:srgbClr val="E4E9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lang="en-US" sz="1000" dirty="0">
              <a:solidFill>
                <a:srgbClr val="E4E9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lang="en-US" sz="1000" dirty="0">
              <a:solidFill>
                <a:srgbClr val="E4E9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5595" marR="5080" indent="-303530">
              <a:buClr>
                <a:srgbClr val="EBEEF4"/>
              </a:buClr>
              <a:buFont typeface="Arial"/>
              <a:buAutoNum type="arabicPlain"/>
              <a:tabLst>
                <a:tab pos="315595" algn="l"/>
                <a:tab pos="316230" algn="l"/>
              </a:tabLst>
            </a:pPr>
            <a:endParaRPr sz="1000" dirty="0">
              <a:solidFill>
                <a:srgbClr val="E4E9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Table</a:t>
            </a:r>
            <a:r>
              <a:rPr spc="170" dirty="0"/>
              <a:t> </a:t>
            </a:r>
            <a:r>
              <a:rPr dirty="0"/>
              <a:t>of</a:t>
            </a:r>
            <a:r>
              <a:rPr spc="175" dirty="0"/>
              <a:t> </a:t>
            </a:r>
            <a:r>
              <a:rPr spc="-10" dirty="0"/>
              <a:t>contents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28C14-1355-E515-BA60-68DF1D5CB8F6}"/>
              </a:ext>
            </a:extLst>
          </p:cNvPr>
          <p:cNvSpPr txBox="1"/>
          <p:nvPr/>
        </p:nvSpPr>
        <p:spPr>
          <a:xfrm rot="5400000">
            <a:off x="3859598" y="645727"/>
            <a:ext cx="152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0"/>
              </a:spcBef>
            </a:pPr>
            <a:endParaRPr lang="en-US" sz="1200" spc="-5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E5BC4-4E41-4B62-4BDA-FD6AC90306D6}"/>
              </a:ext>
            </a:extLst>
          </p:cNvPr>
          <p:cNvSpPr txBox="1"/>
          <p:nvPr/>
        </p:nvSpPr>
        <p:spPr>
          <a:xfrm>
            <a:off x="139700" y="403225"/>
            <a:ext cx="3276600" cy="289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0" i="0" dirty="0">
                <a:solidFill>
                  <a:srgbClr val="C0D0D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0" i="0" dirty="0">
                <a:solidFill>
                  <a:srgbClr val="C0D0D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 </a:t>
            </a:r>
            <a:endParaRPr lang="en-US" sz="1100" b="0" i="0" dirty="0">
              <a:solidFill>
                <a:srgbClr val="C0D0D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 err="1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Denavit</a:t>
            </a: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100" dirty="0" err="1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Hartenberg</a:t>
            </a: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Frames and Table 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Kinematics Calculation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Calculation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Simulations and CAD model Images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C0D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79400" marR="17780" indent="-228600">
              <a:lnSpc>
                <a:spcPct val="102699"/>
              </a:lnSpc>
              <a:spcBef>
                <a:spcPts val="55"/>
              </a:spcBef>
              <a:spcAft>
                <a:spcPts val="600"/>
              </a:spcAft>
              <a:buFont typeface="+mj-lt"/>
              <a:buAutoNum type="arabicPeriod"/>
            </a:pPr>
            <a:endParaRPr lang="en-US" sz="1100" dirty="0">
              <a:solidFill>
                <a:srgbClr val="C0D0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230505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0" dirty="0"/>
              <a:t>INTRODUCTION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2100" y="324955"/>
            <a:ext cx="5109845" cy="242566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r>
              <a:rPr lang="en-US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Mars has become a recent hotbed for space exploration agencies to explore and gather data. One of the most versatile tools used for these applications are Rovers.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Rovers are multifunctional robots that can collect, process and send results of information that they get from Mars without needing human interference in the harshest of Mars weather.</a:t>
            </a:r>
          </a:p>
          <a:p>
            <a:endParaRPr lang="en-US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we have modelled and simulated a rover with a manipulator, a 6 DOF system in an environment like the surface of Mars. We have planned a task of the robot moving to a certain point and drilling a hole in the surface. </a:t>
            </a:r>
          </a:p>
          <a:p>
            <a:endParaRPr lang="en-US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This presentation illustrates the work done and gives in-depth details of the overall project. 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685" y="2841625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810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/>
              <a:t>MOTIVATION</a:t>
            </a:r>
            <a:endParaRPr lang="en-US"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36537" y="479424"/>
            <a:ext cx="5292725" cy="13612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area of space exploration using rovers intrigued us and the opportunities that this field offers fascinated us to take upon this topic.</a:t>
            </a: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presented an opportunity to model a real-world rover in simulation and get a hand of the mechanics involved in  positioning and controlling the robot.</a:t>
            </a: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that would be faced in trying to control a rover would give experience  that could be applied to similar situations in real-time applications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33879" y="3121851"/>
            <a:ext cx="716280" cy="98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550" dirty="0">
              <a:latin typeface="Bookman Old Style"/>
              <a:cs typeface="Bookman Old Style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84AE6E-4735-60F1-64BD-32804F1852A1}"/>
              </a:ext>
            </a:extLst>
          </p:cNvPr>
          <p:cNvSpPr/>
          <p:nvPr/>
        </p:nvSpPr>
        <p:spPr>
          <a:xfrm>
            <a:off x="136982" y="2765425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F0426-AC19-4FFF-E2A2-C3AD663584A1}"/>
              </a:ext>
            </a:extLst>
          </p:cNvPr>
          <p:cNvSpPr txBox="1"/>
          <p:nvPr/>
        </p:nvSpPr>
        <p:spPr>
          <a:xfrm>
            <a:off x="1587500" y="2745163"/>
            <a:ext cx="3505199" cy="35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30480">
              <a:lnSpc>
                <a:spcPct val="114199"/>
              </a:lnSpc>
              <a:spcBef>
                <a:spcPts val="90"/>
              </a:spcBef>
            </a:pPr>
            <a:endParaRPr lang="en-US" sz="900" spc="55" baseline="32407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marR="30480">
              <a:lnSpc>
                <a:spcPct val="114199"/>
              </a:lnSpc>
              <a:spcBef>
                <a:spcPts val="90"/>
              </a:spcBef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dirty="0">
                <a:solidFill>
                  <a:srgbClr val="C0D0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INVOLVED </a:t>
            </a:r>
            <a:endParaRPr lang="en-US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73100" y="555625"/>
            <a:ext cx="5304497" cy="25458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of Rover with a manipulator</a:t>
            </a:r>
          </a:p>
          <a:p>
            <a:endParaRPr lang="en-US" sz="1100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Exporting CAD model to URDF </a:t>
            </a:r>
          </a:p>
          <a:p>
            <a:endParaRPr lang="en-US" sz="1100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ROS Package and adding the controllers </a:t>
            </a:r>
          </a:p>
          <a:p>
            <a:endParaRPr lang="en-US" sz="1100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up rover in designed Gazebo world  </a:t>
            </a:r>
          </a:p>
          <a:p>
            <a:endParaRPr lang="en-US" sz="1100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Forward and Inverse Kinematics</a:t>
            </a:r>
          </a:p>
          <a:p>
            <a:endParaRPr lang="en-US" sz="1100" spc="-310" dirty="0">
              <a:solidFill>
                <a:srgbClr val="8FBB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sz="1100" spc="-310" dirty="0">
                <a:solidFill>
                  <a:srgbClr val="8FBB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100" spc="-31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⊚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and Presentation </a:t>
            </a:r>
          </a:p>
          <a:p>
            <a:pPr marL="12700" marR="5080" algn="ctr">
              <a:lnSpc>
                <a:spcPct val="102600"/>
              </a:lnSpc>
            </a:pPr>
            <a:b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100" spc="-55" dirty="0">
              <a:solidFill>
                <a:srgbClr val="E4E9E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763720-06B1-6BCB-E16E-D3359678EDF2}"/>
              </a:ext>
            </a:extLst>
          </p:cNvPr>
          <p:cNvSpPr/>
          <p:nvPr/>
        </p:nvSpPr>
        <p:spPr>
          <a:xfrm>
            <a:off x="136982" y="2917825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594908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/>
              <a:t>DENAVIT–HARTENBERG TABLE</a:t>
            </a:r>
            <a:endParaRPr lang="en-US" spc="-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4FD4DC71-1DC6-08F9-4DC8-136320F46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23639"/>
                  </p:ext>
                </p:extLst>
              </p:nvPr>
            </p:nvGraphicFramePr>
            <p:xfrm>
              <a:off x="2349500" y="459580"/>
              <a:ext cx="3276598" cy="168573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6100">
                      <a:extLst>
                        <a:ext uri="{9D8B030D-6E8A-4147-A177-3AD203B41FA5}">
                          <a16:colId xmlns:a16="http://schemas.microsoft.com/office/drawing/2014/main" val="67179859"/>
                        </a:ext>
                      </a:extLst>
                    </a:gridCol>
                    <a:gridCol w="444500">
                      <a:extLst>
                        <a:ext uri="{9D8B030D-6E8A-4147-A177-3AD203B41FA5}">
                          <a16:colId xmlns:a16="http://schemas.microsoft.com/office/drawing/2014/main" val="216607934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72460902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124428278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3554690864"/>
                        </a:ext>
                      </a:extLst>
                    </a:gridCol>
                    <a:gridCol w="914398">
                      <a:extLst>
                        <a:ext uri="{9D8B030D-6E8A-4147-A177-3AD203B41FA5}">
                          <a16:colId xmlns:a16="http://schemas.microsoft.com/office/drawing/2014/main" val="2920483696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D-H </a:t>
                          </a:r>
                        </a:p>
                        <a:p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α</a:t>
                          </a:r>
                        </a:p>
                        <a:p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θ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OFFSET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88630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0→1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cs typeface="Arial" panose="020B0604020202020204" pitchFamily="34" charset="0"/>
                            </a:rPr>
                            <a:t>-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i="0" baseline="0" dirty="0">
                              <a:solidFill>
                                <a:srgbClr val="E4E9EF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299745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1→2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E4E9E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E4E9E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732335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2→3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baseline="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baseline="0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cs typeface="Arial" panose="020B0604020202020204" pitchFamily="34" charset="0"/>
                            </a:rPr>
                            <a:t>-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1100" i="1" dirty="0" smtClean="0">
                                      <a:solidFill>
                                        <a:srgbClr val="E4E9E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324413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3→4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rgbClr val="E4E9E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E4E9EF"/>
                            </a:solidFill>
                            <a:effectLst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6368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4FD4DC71-1DC6-08F9-4DC8-136320F468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23639"/>
                  </p:ext>
                </p:extLst>
              </p:nvPr>
            </p:nvGraphicFramePr>
            <p:xfrm>
              <a:off x="2349500" y="459580"/>
              <a:ext cx="3276598" cy="168573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6100">
                      <a:extLst>
                        <a:ext uri="{9D8B030D-6E8A-4147-A177-3AD203B41FA5}">
                          <a16:colId xmlns:a16="http://schemas.microsoft.com/office/drawing/2014/main" val="67179859"/>
                        </a:ext>
                      </a:extLst>
                    </a:gridCol>
                    <a:gridCol w="444500">
                      <a:extLst>
                        <a:ext uri="{9D8B030D-6E8A-4147-A177-3AD203B41FA5}">
                          <a16:colId xmlns:a16="http://schemas.microsoft.com/office/drawing/2014/main" val="216607934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72460902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124428278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3554690864"/>
                        </a:ext>
                      </a:extLst>
                    </a:gridCol>
                    <a:gridCol w="914398">
                      <a:extLst>
                        <a:ext uri="{9D8B030D-6E8A-4147-A177-3AD203B41FA5}">
                          <a16:colId xmlns:a16="http://schemas.microsoft.com/office/drawing/2014/main" val="2920483696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D-H </a:t>
                          </a:r>
                        </a:p>
                        <a:p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α</a:t>
                          </a:r>
                        </a:p>
                        <a:p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θ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OFFSET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D576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8863093"/>
                      </a:ext>
                    </a:extLst>
                  </a:tr>
                  <a:tr h="3724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0→1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4658" t="-116393" r="-516438" b="-2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8667" t="-116393" r="-402667" b="-2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4713" t="-116393" r="-247126" b="-2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9333" t="-116393" r="-1333" b="-24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2997454"/>
                      </a:ext>
                    </a:extLst>
                  </a:tr>
                  <a:tr h="3137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1→2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4658" t="-253846" r="-516438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8667" t="-253846" r="-402667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7460" t="-253846" r="-241270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E4E9E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7323350"/>
                      </a:ext>
                    </a:extLst>
                  </a:tr>
                  <a:tr h="3137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2→3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8667" t="-360784" r="-40266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4713" t="-360784" r="-24712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9333" t="-360784" r="-1333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32441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i="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3→4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8667" t="-546512" r="-402667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1100" dirty="0">
                            <a:solidFill>
                              <a:srgbClr val="E4E9E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solidFill>
                                <a:srgbClr val="E4E9E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86368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43A027-9ECB-4C01-CCD7-AC6C96DA810E}"/>
              </a:ext>
            </a:extLst>
          </p:cNvPr>
          <p:cNvSpPr txBox="1"/>
          <p:nvPr/>
        </p:nvSpPr>
        <p:spPr>
          <a:xfrm>
            <a:off x="4476967" y="2241361"/>
            <a:ext cx="121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</a:t>
            </a:r>
          </a:p>
          <a:p>
            <a:r>
              <a:rPr lang="en-US" sz="1100" b="1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en-US" sz="1100" b="1" baseline="-25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0.222</a:t>
            </a:r>
          </a:p>
          <a:p>
            <a:r>
              <a:rPr lang="en-US" sz="1100" b="1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en-US" sz="1100" b="1" baseline="-25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0.1148</a:t>
            </a:r>
          </a:p>
          <a:p>
            <a:r>
              <a:rPr lang="en-US" sz="1100" b="1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</a:t>
            </a:r>
            <a:r>
              <a:rPr lang="en-US" sz="1100" b="1" baseline="-25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0.6553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B7FE3-2BEC-7385-75CC-D153248BD0D7}"/>
              </a:ext>
            </a:extLst>
          </p:cNvPr>
          <p:cNvSpPr txBox="1"/>
          <p:nvPr/>
        </p:nvSpPr>
        <p:spPr>
          <a:xfrm>
            <a:off x="2157052" y="2356552"/>
            <a:ext cx="22783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frame 2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has a prismatic joint, the angle is taken as q</a:t>
            </a:r>
            <a:r>
              <a:rPr lang="en-US" sz="1000" baseline="-25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is equal to the length moved by the prismatic joint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BBB2876-1C17-0572-8AC9-A77D3B93DF91}"/>
              </a:ext>
            </a:extLst>
          </p:cNvPr>
          <p:cNvSpPr/>
          <p:nvPr/>
        </p:nvSpPr>
        <p:spPr>
          <a:xfrm rot="5400000" flipV="1">
            <a:off x="4011505" y="2592497"/>
            <a:ext cx="873121" cy="170849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85" y="0"/>
                </a:lnTo>
              </a:path>
            </a:pathLst>
          </a:custGeom>
          <a:ln w="3175">
            <a:solidFill>
              <a:srgbClr val="A5AA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Diagram, schematic">
            <a:extLst>
              <a:ext uri="{FF2B5EF4-FFF2-40B4-BE49-F238E27FC236}">
                <a16:creationId xmlns:a16="http://schemas.microsoft.com/office/drawing/2014/main" id="{499C0E4E-527E-025A-58D2-9706BB770A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37"/>
          <a:stretch/>
        </p:blipFill>
        <p:spPr>
          <a:xfrm>
            <a:off x="215900" y="459580"/>
            <a:ext cx="1941152" cy="25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FORWARD KINEMATICS </a:t>
            </a:r>
            <a:endParaRPr lang="en-US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66834" y="403225"/>
            <a:ext cx="5432132" cy="4730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Verification of the Forward Kinematics Equation is done by using Peter </a:t>
            </a:r>
            <a:r>
              <a:rPr lang="en-US" sz="1000" dirty="0" err="1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Corke’s</a:t>
            </a:r>
            <a:r>
              <a:rPr lang="en-US" sz="1000" dirty="0">
                <a:solidFill>
                  <a:srgbClr val="E4E9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Robotics Toolbox by showing the position values(X,Y,Z) in MATLAB is the same as the translation part of the final Transformation Matrix</a:t>
            </a: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05F2D6B-C005-5AE6-8B25-8A920D6191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3035300" y="1153247"/>
            <a:ext cx="2286000" cy="1919631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297DDAD-0A35-0A43-E2F1-BA9CD822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0" t="6628" r="1" b="579"/>
          <a:stretch/>
        </p:blipFill>
        <p:spPr>
          <a:xfrm>
            <a:off x="215900" y="1153247"/>
            <a:ext cx="2362200" cy="19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344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INVERSE KINEMATICS </a:t>
            </a:r>
            <a:endParaRPr lang="en-US"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643A6460-F2EC-8A2D-7A7B-1C7CDD80053A}"/>
                  </a:ext>
                </a:extLst>
              </p:cNvPr>
              <p:cNvSpPr txBox="1"/>
              <p:nvPr/>
            </p:nvSpPr>
            <p:spPr>
              <a:xfrm>
                <a:off x="-12700" y="479425"/>
                <a:ext cx="3020866" cy="631198"/>
              </a:xfrm>
              <a:prstGeom prst="rect">
                <a:avLst/>
              </a:prstGeom>
            </p:spPr>
            <p:txBody>
              <a:bodyPr vert="horz" wrap="square" lIns="0" tIns="698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95"/>
                  </a:spcBef>
                </a:pPr>
                <a:endParaRPr lang="en-US" sz="1200" b="0" u="sng" spc="-1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643A6460-F2EC-8A2D-7A7B-1C7CDD800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" y="479425"/>
                <a:ext cx="3020866" cy="6311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53040B-8A79-801C-A9C8-650D6DC490AA}"/>
                  </a:ext>
                </a:extLst>
              </p:cNvPr>
              <p:cNvSpPr txBox="1"/>
              <p:nvPr/>
            </p:nvSpPr>
            <p:spPr>
              <a:xfrm>
                <a:off x="215900" y="1129867"/>
                <a:ext cx="487680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53040B-8A79-801C-A9C8-650D6DC49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129867"/>
                <a:ext cx="4876800" cy="340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EC49C0-AECB-1624-CD37-B6BD1235EA88}"/>
                  </a:ext>
                </a:extLst>
              </p:cNvPr>
              <p:cNvSpPr txBox="1"/>
              <p:nvPr/>
            </p:nvSpPr>
            <p:spPr>
              <a:xfrm>
                <a:off x="-317500" y="1695648"/>
                <a:ext cx="40490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EC49C0-AECB-1624-CD37-B6BD1235E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7500" y="1695648"/>
                <a:ext cx="4049091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D86019-7B16-1735-B3BD-17EEAEBACBE4}"/>
                  </a:ext>
                </a:extLst>
              </p:cNvPr>
              <p:cNvSpPr txBox="1"/>
              <p:nvPr/>
            </p:nvSpPr>
            <p:spPr>
              <a:xfrm>
                <a:off x="-322873" y="2248292"/>
                <a:ext cx="3813865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D86019-7B16-1735-B3BD-17EEAEBA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2873" y="2248292"/>
                <a:ext cx="3813865" cy="340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78310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96" y="51495"/>
            <a:ext cx="480480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/>
              <a:t>SCREENSHOTS OF CAD MODEL</a:t>
            </a:r>
            <a:endParaRPr spc="-1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2F19D-6522-CA67-51C3-CC4CC3A7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50" y="555625"/>
            <a:ext cx="2546042" cy="1488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6D9A6-59EF-EF74-8282-46EA1D47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1502539"/>
            <a:ext cx="2514600" cy="152347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887B7FE0-091D-50B7-A60A-58C0C1A6BA0B}"/>
              </a:ext>
            </a:extLst>
          </p:cNvPr>
          <p:cNvSpPr txBox="1">
            <a:spLocks/>
          </p:cNvSpPr>
          <p:nvPr/>
        </p:nvSpPr>
        <p:spPr>
          <a:xfrm>
            <a:off x="659743" y="2165849"/>
            <a:ext cx="199455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u="sng" spc="-10" dirty="0"/>
              <a:t>Right Side View of the Rover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BCFCC09-B6E4-E697-BA23-7E0BCF20498A}"/>
              </a:ext>
            </a:extLst>
          </p:cNvPr>
          <p:cNvSpPr txBox="1">
            <a:spLocks/>
          </p:cNvSpPr>
          <p:nvPr/>
        </p:nvSpPr>
        <p:spPr>
          <a:xfrm>
            <a:off x="3568700" y="1195259"/>
            <a:ext cx="174156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200" b="1" i="0">
                <a:solidFill>
                  <a:srgbClr val="D7DEE9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u="sng" spc="-10" dirty="0"/>
              <a:t>Left Side View of the Rover</a:t>
            </a:r>
          </a:p>
        </p:txBody>
      </p:sp>
    </p:spTree>
    <p:extLst>
      <p:ext uri="{BB962C8B-B14F-4D97-AF65-F5344CB8AC3E}">
        <p14:creationId xmlns:p14="http://schemas.microsoft.com/office/powerpoint/2010/main" val="3565809570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8b1660-19b1-4dad-9d23-590ac06d3b2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961A3610D1CC4C8C878ADC00F1C34A" ma:contentTypeVersion="7" ma:contentTypeDescription="Create a new document." ma:contentTypeScope="" ma:versionID="ae5ca89d2a4dca1307df296145684f5b">
  <xsd:schema xmlns:xsd="http://www.w3.org/2001/XMLSchema" xmlns:xs="http://www.w3.org/2001/XMLSchema" xmlns:p="http://schemas.microsoft.com/office/2006/metadata/properties" xmlns:ns3="5b8b1660-19b1-4dad-9d23-590ac06d3b29" xmlns:ns4="fe2d68dd-198d-47b9-a7d9-0342ce06c655" targetNamespace="http://schemas.microsoft.com/office/2006/metadata/properties" ma:root="true" ma:fieldsID="7d6fa8150dc4b7f39924fc0e70c8e94b" ns3:_="" ns4:_="">
    <xsd:import namespace="5b8b1660-19b1-4dad-9d23-590ac06d3b29"/>
    <xsd:import namespace="fe2d68dd-198d-47b9-a7d9-0342ce06c6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8b1660-19b1-4dad-9d23-590ac06d3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d68dd-198d-47b9-a7d9-0342ce06c65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654173-BD81-4D42-A313-2295C16C3347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e2d68dd-198d-47b9-a7d9-0342ce06c655"/>
    <ds:schemaRef ds:uri="5b8b1660-19b1-4dad-9d23-590ac06d3b29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DE21319-DA5E-494E-B882-2C68600ED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8b1660-19b1-4dad-9d23-590ac06d3b29"/>
    <ds:schemaRef ds:uri="fe2d68dd-198d-47b9-a7d9-0342ce06c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427C5F-DA17-4972-91DD-9C403FA88A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4176</TotalTime>
  <Words>1030</Words>
  <Application>Microsoft Office PowerPoint</Application>
  <PresentationFormat>Custom</PresentationFormat>
  <Paragraphs>150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Cambria</vt:lpstr>
      <vt:lpstr>Cambria Math</vt:lpstr>
      <vt:lpstr>Times New Roman</vt:lpstr>
      <vt:lpstr>Office Theme</vt:lpstr>
      <vt:lpstr>PowerPoint Presentation</vt:lpstr>
      <vt:lpstr>Table of contents</vt:lpstr>
      <vt:lpstr>INTRODUCTION</vt:lpstr>
      <vt:lpstr>MOTIVATION</vt:lpstr>
      <vt:lpstr>STEPS INVOLVED </vt:lpstr>
      <vt:lpstr>DENAVIT–HARTENBERG TABLE</vt:lpstr>
      <vt:lpstr>FORWARD KINEMATICS </vt:lpstr>
      <vt:lpstr>INVERSE KINEMATICS </vt:lpstr>
      <vt:lpstr>SCREENSHOTS OF CAD MODEL</vt:lpstr>
      <vt:lpstr>SCREENSHOTS OF CAD MODEL</vt:lpstr>
      <vt:lpstr>MARS ROVER IN GAZEBO MARTIAN WORLD</vt:lpstr>
      <vt:lpstr>MARS ROVER IN GAZEBO MARTIAN WORLD</vt:lpstr>
      <vt:lpstr>SIMULATION</vt:lpstr>
      <vt:lpstr>CHALLENGES FACED </vt:lpstr>
      <vt:lpstr>RESULTS </vt:lpstr>
      <vt:lpstr>CONCLUSION</vt:lpstr>
      <vt:lpstr>Contributions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Technical Report on Coordinated Manipulator/Spacecraft motion control for Space Robotic Systems - Project - 01</dc:title>
  <dc:creator>Sandip Sharan Senthil Kumar &amp; Kiran Ajith</dc:creator>
  <cp:lastModifiedBy>Sandip Sharan Senthil Kumar</cp:lastModifiedBy>
  <cp:revision>17</cp:revision>
  <dcterms:created xsi:type="dcterms:W3CDTF">2022-11-22T06:37:59Z</dcterms:created>
  <dcterms:modified xsi:type="dcterms:W3CDTF">2022-12-07T23:45:26Z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(20210318)</vt:lpwstr>
  </property>
  <property fmtid="{D5CDD505-2E9C-101B-9397-08002B2CF9AE}" pid="5" name="LastSaved">
    <vt:filetime>2022-11-22T00:00:00Z</vt:filetime>
  </property>
  <property fmtid="{D5CDD505-2E9C-101B-9397-08002B2CF9AE}" pid="6" name="ContentTypeId">
    <vt:lpwstr>0x01010021961A3610D1CC4C8C878ADC00F1C34A</vt:lpwstr>
  </property>
</Properties>
</file>